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ene Badham" initials="CB" lastIdx="1" clrIdx="0">
    <p:extLst>
      <p:ext uri="{19B8F6BF-5375-455C-9EA6-DF929625EA0E}">
        <p15:presenceInfo xmlns:p15="http://schemas.microsoft.com/office/powerpoint/2012/main" userId="0e2bcf8b6fb2e6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7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484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76868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394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31771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51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5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1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30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17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7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8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3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4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6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1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7.jpe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b="1" i="1" dirty="0">
                <a:latin typeface="Century" panose="02040604050505020304" pitchFamily="18" charset="0"/>
              </a:rPr>
              <a:t>Innisfail Primary Health Clinic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i="1" dirty="0"/>
              <a:t>10 Ernest Street, Innisfail.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3" y="334238"/>
            <a:ext cx="2892123" cy="1722275"/>
          </a:xfrm>
          <a:prstGeom prst="rect">
            <a:avLst/>
          </a:prstGeom>
        </p:spPr>
      </p:pic>
      <p:pic>
        <p:nvPicPr>
          <p:cNvPr id="1026" name="Picture 2" descr="Kangaroo 7 - Ivos Art - Drawings &amp; Illustration, Ethnic, Cultural, &amp;  Tribal, Australian &amp; New Zealand - ArtPal">
            <a:extLst>
              <a:ext uri="{FF2B5EF4-FFF2-40B4-BE49-F238E27FC236}">
                <a16:creationId xmlns="" xmlns:a16="http://schemas.microsoft.com/office/drawing/2014/main" id="{524E5363-60D8-49AF-9AB7-BCF793F9C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23" y="4936656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6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6"/>
    </mc:Choice>
    <mc:Fallback>
      <p:transition spd="slow" advTm="63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Staff photos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9" b="13042"/>
          <a:stretch/>
        </p:blipFill>
        <p:spPr>
          <a:xfrm>
            <a:off x="263611" y="1420588"/>
            <a:ext cx="3469721" cy="140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45989" y="2553730"/>
            <a:ext cx="134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chemeClr val="bg1">
                    <a:lumMod val="95000"/>
                  </a:schemeClr>
                </a:solidFill>
              </a:rPr>
              <a:t>2019</a:t>
            </a:r>
            <a:endParaRPr lang="en-AU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5646" r="7798" b="11472"/>
          <a:stretch/>
        </p:blipFill>
        <p:spPr>
          <a:xfrm>
            <a:off x="4242486" y="274403"/>
            <a:ext cx="3303373" cy="227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15481" y="2323070"/>
            <a:ext cx="72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chemeClr val="bg1">
                    <a:lumMod val="95000"/>
                  </a:schemeClr>
                </a:solidFill>
              </a:rPr>
              <a:t>2017</a:t>
            </a:r>
            <a:endParaRPr lang="en-AU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6250" r="4961" b="7572"/>
          <a:stretch/>
        </p:blipFill>
        <p:spPr>
          <a:xfrm>
            <a:off x="263611" y="3138617"/>
            <a:ext cx="3462305" cy="204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30390" r="8109" b="5706"/>
          <a:stretch/>
        </p:blipFill>
        <p:spPr>
          <a:xfrm>
            <a:off x="4777946" y="3138617"/>
            <a:ext cx="3635053" cy="2108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901514" y="4942703"/>
            <a:ext cx="3278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chemeClr val="bg1">
                    <a:lumMod val="95000"/>
                  </a:schemeClr>
                </a:solidFill>
              </a:rPr>
              <a:t>Innisfail PHC Clinical staff - 2008</a:t>
            </a:r>
            <a:endParaRPr lang="en-AU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0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0"/>
    </mc:Choice>
    <mc:Fallback>
      <p:transition spd="slow" advTm="612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Ran out of time to add the really fun bits….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2000" dirty="0" smtClean="0">
                <a:latin typeface="Berlin Sans FB Demi" panose="020E0802020502020306" pitchFamily="34" charset="0"/>
              </a:rPr>
              <a:t>Thank you for watching.</a:t>
            </a:r>
          </a:p>
          <a:p>
            <a:pPr algn="ctr"/>
            <a:r>
              <a:rPr lang="en-AU" sz="2000" dirty="0" smtClean="0">
                <a:latin typeface="Berlin Sans FB Demi" panose="020E0802020502020306" pitchFamily="34" charset="0"/>
              </a:rPr>
              <a:t>Until the next time..</a:t>
            </a:r>
          </a:p>
          <a:p>
            <a:pPr algn="ctr"/>
            <a:endParaRPr lang="en-AU" sz="2000" dirty="0">
              <a:latin typeface="Berlin Sans FB Demi" panose="020E0802020502020306" pitchFamily="34" charset="0"/>
            </a:endParaRPr>
          </a:p>
          <a:p>
            <a:pPr algn="ctr"/>
            <a:r>
              <a:rPr lang="en-AU" sz="2000" dirty="0" err="1" smtClean="0">
                <a:latin typeface="Berlin Sans FB Demi" panose="020E0802020502020306" pitchFamily="34" charset="0"/>
              </a:rPr>
              <a:t>Yawah</a:t>
            </a:r>
            <a:r>
              <a:rPr lang="en-AU" sz="2000" dirty="0" smtClean="0">
                <a:latin typeface="Berlin Sans FB Demi" panose="020E0802020502020306" pitchFamily="34" charset="0"/>
              </a:rPr>
              <a:t>…</a:t>
            </a:r>
            <a:endParaRPr lang="en-AU" sz="2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5"/>
    </mc:Choice>
    <mc:Fallback>
      <p:transition spd="slow" advTm="68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0" b="12398"/>
          <a:stretch/>
        </p:blipFill>
        <p:spPr>
          <a:xfrm>
            <a:off x="6619187" y="540197"/>
            <a:ext cx="5175249" cy="294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FCEDFB75-0CB7-4C67-9109-9F19ED072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5" t="10241" r="6377" b="2221"/>
          <a:stretch/>
        </p:blipFill>
        <p:spPr>
          <a:xfrm>
            <a:off x="397562" y="4505612"/>
            <a:ext cx="2840595" cy="2127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236" y="3915750"/>
            <a:ext cx="5265527" cy="2314617"/>
          </a:xfrm>
        </p:spPr>
        <p:txBody>
          <a:bodyPr>
            <a:normAutofit fontScale="90000"/>
          </a:bodyPr>
          <a:lstStyle/>
          <a:p>
            <a:r>
              <a:rPr lang="en-AU" sz="2800" dirty="0"/>
              <a:t>Mamu Health Service was founded in 1990.</a:t>
            </a:r>
            <a:br>
              <a:rPr lang="en-AU" sz="2800" dirty="0"/>
            </a:br>
            <a:r>
              <a:rPr lang="en-AU" sz="2800" dirty="0"/>
              <a:t>10 Ernest Street was officially opened on 4</a:t>
            </a:r>
            <a:r>
              <a:rPr lang="en-AU" sz="2800" baseline="30000" dirty="0"/>
              <a:t>th</a:t>
            </a:r>
            <a:r>
              <a:rPr lang="en-AU" sz="2800" dirty="0"/>
              <a:t> July 1998.</a:t>
            </a:r>
            <a:br>
              <a:rPr lang="en-AU" sz="2800" dirty="0"/>
            </a:br>
            <a:r>
              <a:rPr lang="en-AU" sz="2800" dirty="0"/>
              <a:t>The building was dedicated to the Former CEO, Karen Croft  1994 - 2008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="" xmlns:a16="http://schemas.microsoft.com/office/drawing/2014/main" id="{B2F55F64-91F3-4C71-A44D-E0E1366D3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95" y="112691"/>
            <a:ext cx="3192931" cy="231461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="" xmlns:a16="http://schemas.microsoft.com/office/drawing/2014/main" id="{3CFF6FA6-BDA7-46AF-A4DB-482516EBA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4" y="2460624"/>
            <a:ext cx="2840596" cy="2011672"/>
          </a:xfrm>
          <a:prstGeom prst="rect">
            <a:avLst/>
          </a:prstGeom>
        </p:spPr>
      </p:pic>
      <p:pic>
        <p:nvPicPr>
          <p:cNvPr id="2050" name="Picture 2" descr="Tuzzles Aboriginal Art Turtle Floor Puzzle – 22pcs - MTA Catalogue">
            <a:extLst>
              <a:ext uri="{FF2B5EF4-FFF2-40B4-BE49-F238E27FC236}">
                <a16:creationId xmlns="" xmlns:a16="http://schemas.microsoft.com/office/drawing/2014/main" id="{B046BA59-516D-4996-8CF3-5CA2D7C73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7925">
            <a:off x="3864523" y="1141290"/>
            <a:ext cx="2304467" cy="16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3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6"/>
    </mc:Choice>
    <mc:Fallback>
      <p:transition spd="slow" advTm="645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=""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=""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32">
            <a:extLst>
              <a:ext uri="{FF2B5EF4-FFF2-40B4-BE49-F238E27FC236}">
                <a16:creationId xmlns=""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=""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36">
            <a:extLst>
              <a:ext uri="{FF2B5EF4-FFF2-40B4-BE49-F238E27FC236}">
                <a16:creationId xmlns=""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CAA07-6B1A-4779-8204-E7DE565B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en-A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Mamu Health Service – 10 Ernest Street.</a:t>
            </a:r>
            <a:br>
              <a:rPr lang="en-A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A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do we do?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142BFA2A-77A0-4F60-A32A-685681C84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77A08F-FEB5-43B3-9CD4-08B77A24A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 fontScale="92500" lnSpcReduction="20000"/>
          </a:bodyPr>
          <a:lstStyle/>
          <a:p>
            <a:r>
              <a:rPr lang="en-AU" dirty="0">
                <a:solidFill>
                  <a:schemeClr val="bg1"/>
                </a:solidFill>
              </a:rPr>
              <a:t>Mamu Health Service at 10 Ernest Street .  What do we do?</a:t>
            </a:r>
          </a:p>
          <a:p>
            <a:r>
              <a:rPr lang="en-AU" dirty="0">
                <a:solidFill>
                  <a:schemeClr val="bg1"/>
                </a:solidFill>
              </a:rPr>
              <a:t>Client Care – provide a doctor service 5 days a week.</a:t>
            </a:r>
          </a:p>
          <a:p>
            <a:r>
              <a:rPr lang="en-AU" dirty="0">
                <a:solidFill>
                  <a:schemeClr val="bg1"/>
                </a:solidFill>
              </a:rPr>
              <a:t>Offer a Bulk Billing service - Medicare</a:t>
            </a:r>
          </a:p>
          <a:p>
            <a:r>
              <a:rPr lang="en-AU" dirty="0">
                <a:solidFill>
                  <a:schemeClr val="bg1"/>
                </a:solidFill>
              </a:rPr>
              <a:t>Health Checks</a:t>
            </a:r>
          </a:p>
          <a:p>
            <a:r>
              <a:rPr lang="en-AU" dirty="0">
                <a:solidFill>
                  <a:schemeClr val="bg1"/>
                </a:solidFill>
              </a:rPr>
              <a:t>Care plans</a:t>
            </a:r>
          </a:p>
          <a:p>
            <a:r>
              <a:rPr lang="en-AU" dirty="0">
                <a:solidFill>
                  <a:schemeClr val="bg1"/>
                </a:solidFill>
              </a:rPr>
              <a:t>Wound management</a:t>
            </a:r>
          </a:p>
          <a:p>
            <a:r>
              <a:rPr lang="en-AU" dirty="0">
                <a:solidFill>
                  <a:schemeClr val="bg1"/>
                </a:solidFill>
              </a:rPr>
              <a:t>Home visits</a:t>
            </a:r>
          </a:p>
          <a:p>
            <a:r>
              <a:rPr lang="en-AU" dirty="0">
                <a:solidFill>
                  <a:schemeClr val="bg1"/>
                </a:solidFill>
              </a:rPr>
              <a:t>Provide transport to specialists appointments..</a:t>
            </a:r>
          </a:p>
          <a:p>
            <a:r>
              <a:rPr lang="en-AU" dirty="0">
                <a:solidFill>
                  <a:schemeClr val="bg1"/>
                </a:solidFill>
              </a:rPr>
              <a:t>Community Engagement – NAIDOC, BMT, Worlds Greatest Shave (Leukemia), School Hearing Program.</a:t>
            </a:r>
          </a:p>
          <a:p>
            <a:r>
              <a:rPr lang="en-AU" dirty="0">
                <a:solidFill>
                  <a:schemeClr val="bg1"/>
                </a:solidFill>
              </a:rPr>
              <a:t>Allied Health Professionals – Diabetes Educator, Dietitian, Ex Physiologist, Podiatrist, Pharmacist, Optometrist, Australian Hearing, Retinel Eye camera (taking photos of eyes)</a:t>
            </a:r>
          </a:p>
          <a:p>
            <a:r>
              <a:rPr lang="en-AU" dirty="0">
                <a:solidFill>
                  <a:schemeClr val="bg1"/>
                </a:solidFill>
              </a:rPr>
              <a:t>Other services: Check up (Health worker –hearing).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endParaRPr lang="en-AU" dirty="0">
              <a:solidFill>
                <a:srgbClr val="FFFFFF"/>
              </a:solidFill>
            </a:endParaRPr>
          </a:p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44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937"/>
    </mc:Choice>
    <mc:Fallback>
      <p:transition spd="slow" advTm="109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4D68F31-B717-405E-8FDA-18AB5EF2DD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B880E025-48FA-41BF-B643-0F8A44B909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8B9DE0C2-FDAC-4F0A-87F8-E88ECD0E2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23">
              <a:extLst>
                <a:ext uri="{FF2B5EF4-FFF2-40B4-BE49-F238E27FC236}">
                  <a16:creationId xmlns="" xmlns:a16="http://schemas.microsoft.com/office/drawing/2014/main" id="{511C30BC-C353-4E3B-B27A-79E55CA45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5">
              <a:extLst>
                <a:ext uri="{FF2B5EF4-FFF2-40B4-BE49-F238E27FC236}">
                  <a16:creationId xmlns="" xmlns:a16="http://schemas.microsoft.com/office/drawing/2014/main" id="{476261E9-EE37-4446-8A99-BF1624CA46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Isosceles Triangle 16">
              <a:extLst>
                <a:ext uri="{FF2B5EF4-FFF2-40B4-BE49-F238E27FC236}">
                  <a16:creationId xmlns="" xmlns:a16="http://schemas.microsoft.com/office/drawing/2014/main" id="{ED67AA56-9A94-4774-8196-23D0C538DC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="" xmlns:a16="http://schemas.microsoft.com/office/drawing/2014/main" id="{51ABDD58-0B98-40D3-8540-6BD3C22D2F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="" xmlns:a16="http://schemas.microsoft.com/office/drawing/2014/main" id="{C1221CB9-937E-4D51-A315-FCDE0A7712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="" xmlns:a16="http://schemas.microsoft.com/office/drawing/2014/main" id="{84AE7C0B-B7D8-4F7A-A31B-6704BC4A490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0">
              <a:extLst>
                <a:ext uri="{FF2B5EF4-FFF2-40B4-BE49-F238E27FC236}">
                  <a16:creationId xmlns="" xmlns:a16="http://schemas.microsoft.com/office/drawing/2014/main" id="{16AF0C9F-08B9-458B-B540-A8E3913DFC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1">
              <a:extLst>
                <a:ext uri="{FF2B5EF4-FFF2-40B4-BE49-F238E27FC236}">
                  <a16:creationId xmlns="" xmlns:a16="http://schemas.microsoft.com/office/drawing/2014/main" id="{6FD06311-3180-43A6-86B8-4D1F153FEF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23" y="1722427"/>
            <a:ext cx="3742675" cy="2328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Facelift – old Reception desk to the new look…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598"/>
          <a:stretch/>
        </p:blipFill>
        <p:spPr>
          <a:xfrm>
            <a:off x="4274813" y="552764"/>
            <a:ext cx="2688234" cy="2917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r="2" b="15730"/>
          <a:stretch/>
        </p:blipFill>
        <p:spPr>
          <a:xfrm>
            <a:off x="7299182" y="3663502"/>
            <a:ext cx="2596711" cy="2832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229"/>
          <a:stretch/>
        </p:blipFill>
        <p:spPr>
          <a:xfrm>
            <a:off x="4253949" y="3581337"/>
            <a:ext cx="2709098" cy="3134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241"/>
          <a:stretch/>
        </p:blipFill>
        <p:spPr>
          <a:xfrm>
            <a:off x="7207659" y="552764"/>
            <a:ext cx="2688235" cy="2930410"/>
          </a:xfrm>
          <a:prstGeom prst="rect">
            <a:avLst/>
          </a:prstGeom>
        </p:spPr>
      </p:pic>
      <p:pic>
        <p:nvPicPr>
          <p:cNvPr id="18" name="Picture 2" descr="Tobwabba Art - Authentic Australian Aboriginal Art">
            <a:extLst>
              <a:ext uri="{FF2B5EF4-FFF2-40B4-BE49-F238E27FC236}">
                <a16:creationId xmlns="" xmlns:a16="http://schemas.microsoft.com/office/drawing/2014/main" id="{4B1858E5-8A6D-4FAE-BF24-EBD410B4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9956">
            <a:off x="715320" y="4978853"/>
            <a:ext cx="2110975" cy="14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3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7"/>
    </mc:Choice>
    <mc:Fallback>
      <p:transition spd="slow" advTm="711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1" y="1051964"/>
            <a:ext cx="2167111" cy="16253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0"/>
          <a:stretch/>
        </p:blipFill>
        <p:spPr>
          <a:xfrm>
            <a:off x="6320148" y="238811"/>
            <a:ext cx="2185993" cy="225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48" y="309862"/>
            <a:ext cx="2480850" cy="2257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54" y="1367798"/>
            <a:ext cx="1844678" cy="2064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t="7804" b="13032"/>
          <a:stretch/>
        </p:blipFill>
        <p:spPr>
          <a:xfrm>
            <a:off x="6057792" y="2677297"/>
            <a:ext cx="2185993" cy="1968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3" t="18622" r="7542" b="23278"/>
          <a:stretch/>
        </p:blipFill>
        <p:spPr>
          <a:xfrm>
            <a:off x="9249052" y="3794935"/>
            <a:ext cx="2317746" cy="2601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7227" r="20723" b="15621"/>
          <a:stretch/>
        </p:blipFill>
        <p:spPr>
          <a:xfrm>
            <a:off x="2894076" y="3790235"/>
            <a:ext cx="3081323" cy="2601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3483" r="24093" b="27928"/>
          <a:stretch/>
        </p:blipFill>
        <p:spPr>
          <a:xfrm>
            <a:off x="508741" y="4864415"/>
            <a:ext cx="2147093" cy="1883242"/>
          </a:xfrm>
          <a:prstGeom prst="rect">
            <a:avLst/>
          </a:prstGeom>
        </p:spPr>
      </p:pic>
      <p:pic>
        <p:nvPicPr>
          <p:cNvPr id="14" name="Picture 13" descr="A person in a blue shirt and smiling at the camera&#10;&#10;Description automatically generated">
            <a:extLst>
              <a:ext uri="{FF2B5EF4-FFF2-40B4-BE49-F238E27FC236}">
                <a16:creationId xmlns="" xmlns:a16="http://schemas.microsoft.com/office/drawing/2014/main" id="{21954CBC-EC2E-40F4-A148-91C5D0AF3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749" y="2935865"/>
            <a:ext cx="2147094" cy="1883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72F0442-947E-45D6-BFE0-3A1C6C730098}"/>
              </a:ext>
            </a:extLst>
          </p:cNvPr>
          <p:cNvSpPr txBox="1"/>
          <p:nvPr/>
        </p:nvSpPr>
        <p:spPr>
          <a:xfrm>
            <a:off x="3172857" y="484742"/>
            <a:ext cx="288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Aparajita" panose="02020603050405020304" pitchFamily="18" charset="0"/>
                <a:cs typeface="Aparajita" panose="02020603050405020304" pitchFamily="18" charset="0"/>
              </a:rPr>
              <a:t>Doctors: Now &amp; Then…</a:t>
            </a:r>
          </a:p>
        </p:txBody>
      </p:sp>
      <p:pic>
        <p:nvPicPr>
          <p:cNvPr id="17" name="Picture 16" descr="A person taking a selfie&#10;&#10;Description automatically generated">
            <a:extLst>
              <a:ext uri="{FF2B5EF4-FFF2-40B4-BE49-F238E27FC236}">
                <a16:creationId xmlns="" xmlns:a16="http://schemas.microsoft.com/office/drawing/2014/main" id="{8BBEC721-BED8-4BAC-A12F-941D4C3E8E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7595" y="4778374"/>
            <a:ext cx="1787832" cy="1969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E13E62-20D9-416E-8299-782BAF86FBCF}"/>
              </a:ext>
            </a:extLst>
          </p:cNvPr>
          <p:cNvSpPr txBox="1"/>
          <p:nvPr/>
        </p:nvSpPr>
        <p:spPr>
          <a:xfrm>
            <a:off x="705394" y="2636226"/>
            <a:ext cx="146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Dr Simon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053145-43FD-4F88-9A46-AA4826BE918B}"/>
              </a:ext>
            </a:extLst>
          </p:cNvPr>
          <p:cNvSpPr txBox="1"/>
          <p:nvPr/>
        </p:nvSpPr>
        <p:spPr>
          <a:xfrm>
            <a:off x="625202" y="4542137"/>
            <a:ext cx="168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Dr Ayesha - Babinda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738E529-2CE0-47C8-B53F-6CD69D4C4680}"/>
              </a:ext>
            </a:extLst>
          </p:cNvPr>
          <p:cNvSpPr txBox="1"/>
          <p:nvPr/>
        </p:nvSpPr>
        <p:spPr>
          <a:xfrm>
            <a:off x="893903" y="6479272"/>
            <a:ext cx="1672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Dr </a:t>
            </a:r>
            <a:r>
              <a:rPr lang="en-AU" sz="1200" dirty="0" err="1"/>
              <a:t>Anila</a:t>
            </a:r>
            <a:r>
              <a:rPr lang="en-AU" sz="1200" dirty="0"/>
              <a:t> - Ravenshoe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E978B8D-5EF8-4626-9983-3EB8CC585E52}"/>
              </a:ext>
            </a:extLst>
          </p:cNvPr>
          <p:cNvSpPr txBox="1"/>
          <p:nvPr/>
        </p:nvSpPr>
        <p:spPr>
          <a:xfrm>
            <a:off x="3172857" y="3213463"/>
            <a:ext cx="1137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Dr Prasad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8C5E693-1D17-4A32-B1B9-AA56F33A8ED1}"/>
              </a:ext>
            </a:extLst>
          </p:cNvPr>
          <p:cNvSpPr txBox="1"/>
          <p:nvPr/>
        </p:nvSpPr>
        <p:spPr>
          <a:xfrm>
            <a:off x="2969623" y="5911593"/>
            <a:ext cx="284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Dr</a:t>
            </a:r>
            <a:r>
              <a:rPr lang="en-AU" sz="1200" dirty="0">
                <a:solidFill>
                  <a:schemeClr val="bg1"/>
                </a:solidFill>
              </a:rPr>
              <a:t> Ian &amp; Dr </a:t>
            </a:r>
            <a:r>
              <a:rPr lang="en-AU" sz="1200" dirty="0" err="1">
                <a:solidFill>
                  <a:schemeClr val="bg1"/>
                </a:solidFill>
              </a:rPr>
              <a:t>Aleeta</a:t>
            </a:r>
            <a:r>
              <a:rPr lang="en-AU" sz="1200" dirty="0">
                <a:solidFill>
                  <a:schemeClr val="bg1"/>
                </a:solidFill>
              </a:rPr>
              <a:t> – Melbourne Cup Mad Hat 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B3DDEE1-780E-4ABF-971A-D36FB03F713A}"/>
              </a:ext>
            </a:extLst>
          </p:cNvPr>
          <p:cNvSpPr txBox="1"/>
          <p:nvPr/>
        </p:nvSpPr>
        <p:spPr>
          <a:xfrm>
            <a:off x="6320148" y="2035119"/>
            <a:ext cx="218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Kathy Harris, Freda </a:t>
            </a:r>
            <a:r>
              <a:rPr lang="en-AU" sz="1200" b="1" dirty="0" err="1">
                <a:solidFill>
                  <a:schemeClr val="bg1"/>
                </a:solidFill>
              </a:rPr>
              <a:t>Masina</a:t>
            </a:r>
            <a:r>
              <a:rPr lang="en-AU" sz="1200" b="1" dirty="0">
                <a:solidFill>
                  <a:schemeClr val="bg1"/>
                </a:solidFill>
              </a:rPr>
              <a:t>, Rebecca,  Dr Carville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9CEB64D-DE06-48F0-AD60-4345BAE69A2D}"/>
              </a:ext>
            </a:extLst>
          </p:cNvPr>
          <p:cNvSpPr txBox="1"/>
          <p:nvPr/>
        </p:nvSpPr>
        <p:spPr>
          <a:xfrm>
            <a:off x="6203631" y="4361217"/>
            <a:ext cx="1930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Dr Sarah Fatima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966EEF-FE3D-4A70-874A-426A32F1F5E4}"/>
              </a:ext>
            </a:extLst>
          </p:cNvPr>
          <p:cNvSpPr txBox="1"/>
          <p:nvPr/>
        </p:nvSpPr>
        <p:spPr>
          <a:xfrm>
            <a:off x="6557554" y="6439880"/>
            <a:ext cx="1867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Dr Nelle van </a:t>
            </a:r>
            <a:r>
              <a:rPr lang="en-AU" sz="1400" b="1" dirty="0" err="1">
                <a:solidFill>
                  <a:schemeClr val="bg1"/>
                </a:solidFill>
              </a:rPr>
              <a:t>Buuren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23FE72B-9647-4B89-B782-673353B3079F}"/>
              </a:ext>
            </a:extLst>
          </p:cNvPr>
          <p:cNvSpPr txBox="1"/>
          <p:nvPr/>
        </p:nvSpPr>
        <p:spPr>
          <a:xfrm>
            <a:off x="9297924" y="6083668"/>
            <a:ext cx="253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Dr Damian Byrnes –</a:t>
            </a:r>
          </a:p>
          <a:p>
            <a:r>
              <a:rPr lang="en-AU" sz="1400" b="1" dirty="0">
                <a:solidFill>
                  <a:schemeClr val="bg1"/>
                </a:solidFill>
              </a:rPr>
              <a:t> PHC 10 Ernest Street</a:t>
            </a:r>
          </a:p>
        </p:txBody>
      </p:sp>
      <p:pic>
        <p:nvPicPr>
          <p:cNvPr id="4098" name="Picture 2" descr="Sand Goanna - Ivos Art - Drawings &amp; Illustration, Ethnic, Cultural, &amp;  Tribal, Australian &amp; New Zealand - ArtPal">
            <a:extLst>
              <a:ext uri="{FF2B5EF4-FFF2-40B4-BE49-F238E27FC236}">
                <a16:creationId xmlns="" xmlns:a16="http://schemas.microsoft.com/office/drawing/2014/main" id="{71402024-7CF2-4B61-BF06-3479E5C4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25" y="861656"/>
            <a:ext cx="1222606" cy="20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7E1777B-9978-4245-A67D-16480AC49144}"/>
              </a:ext>
            </a:extLst>
          </p:cNvPr>
          <p:cNvSpPr txBox="1"/>
          <p:nvPr/>
        </p:nvSpPr>
        <p:spPr>
          <a:xfrm>
            <a:off x="9297924" y="2281701"/>
            <a:ext cx="2185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Dr </a:t>
            </a:r>
            <a:r>
              <a:rPr lang="en-AU" sz="1400" dirty="0" err="1">
                <a:solidFill>
                  <a:schemeClr val="bg1"/>
                </a:solidFill>
              </a:rPr>
              <a:t>Aleeta</a:t>
            </a:r>
            <a:r>
              <a:rPr lang="en-AU" sz="1400" dirty="0">
                <a:solidFill>
                  <a:schemeClr val="bg1"/>
                </a:solidFill>
              </a:rPr>
              <a:t> </a:t>
            </a:r>
            <a:r>
              <a:rPr lang="en-AU" sz="1400" dirty="0" err="1">
                <a:solidFill>
                  <a:schemeClr val="bg1"/>
                </a:solidFill>
              </a:rPr>
              <a:t>Fejo</a:t>
            </a:r>
            <a:endParaRPr lang="en-A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6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5"/>
    </mc:Choice>
    <mc:Fallback>
      <p:transition spd="slow" advTm="938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20" y="223255"/>
            <a:ext cx="2947482" cy="4601183"/>
          </a:xfrm>
        </p:spPr>
        <p:txBody>
          <a:bodyPr>
            <a:normAutofit/>
          </a:bodyPr>
          <a:lstStyle/>
          <a:p>
            <a:r>
              <a:rPr lang="en-AU" sz="2000" dirty="0"/>
              <a:t>National Nutrition Week 2015</a:t>
            </a:r>
            <a:br>
              <a:rPr lang="en-AU" sz="2000" dirty="0"/>
            </a:br>
            <a:r>
              <a:rPr lang="en-AU" sz="2000" dirty="0">
                <a:solidFill>
                  <a:srgbClr val="C00000"/>
                </a:solidFill>
              </a:rPr>
              <a:t>NAIDOC Week -2015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>
                <a:solidFill>
                  <a:schemeClr val="accent5">
                    <a:lumMod val="75000"/>
                  </a:schemeClr>
                </a:solidFill>
              </a:rPr>
              <a:t>Staff participation – World No Tobacco Day – Yarrabah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>
                <a:solidFill>
                  <a:srgbClr val="7030A0"/>
                </a:solidFill>
              </a:rPr>
              <a:t>Pink Ribbon</a:t>
            </a:r>
            <a:br>
              <a:rPr lang="en-AU" sz="2000" dirty="0">
                <a:solidFill>
                  <a:srgbClr val="7030A0"/>
                </a:solidFill>
              </a:rPr>
            </a:b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World’s Greatest Shave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>
                <a:solidFill>
                  <a:srgbClr val="FFC000"/>
                </a:solidFill>
              </a:rPr>
              <a:t>Biggest Morning Tea</a:t>
            </a:r>
            <a:br>
              <a:rPr lang="en-AU" sz="2000" dirty="0">
                <a:solidFill>
                  <a:srgbClr val="FFC000"/>
                </a:solidFill>
              </a:rPr>
            </a:br>
            <a:r>
              <a:rPr lang="en-AU" sz="2000" dirty="0">
                <a:solidFill>
                  <a:srgbClr val="0070C0"/>
                </a:solidFill>
              </a:rPr>
              <a:t>Melbourne Cup</a:t>
            </a:r>
            <a:r>
              <a:rPr lang="en-AU" sz="2000" dirty="0">
                <a:solidFill>
                  <a:srgbClr val="FFFF00"/>
                </a:solidFill>
              </a:rPr>
              <a:t/>
            </a:r>
            <a:br>
              <a:rPr lang="en-AU" sz="2000" dirty="0">
                <a:solidFill>
                  <a:srgbClr val="FFFF00"/>
                </a:solidFill>
              </a:rPr>
            </a:br>
            <a:r>
              <a:rPr lang="en-AU" sz="2000" dirty="0">
                <a:solidFill>
                  <a:srgbClr val="C00000"/>
                </a:solidFill>
              </a:rPr>
              <a:t>Deadly Choices</a:t>
            </a:r>
            <a:br>
              <a:rPr lang="en-AU" sz="2000" dirty="0">
                <a:solidFill>
                  <a:srgbClr val="C00000"/>
                </a:solidFill>
              </a:rPr>
            </a:br>
            <a:r>
              <a:rPr lang="en-AU" sz="2000" dirty="0">
                <a:solidFill>
                  <a:srgbClr val="C00000"/>
                </a:solidFill>
              </a:rPr>
              <a:t>Pink Ribbon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4879" r="11564" b="7583"/>
          <a:stretch/>
        </p:blipFill>
        <p:spPr>
          <a:xfrm>
            <a:off x="3200401" y="191608"/>
            <a:ext cx="2694342" cy="1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7" t="7756" r="33372" b="8671"/>
          <a:stretch/>
        </p:blipFill>
        <p:spPr>
          <a:xfrm>
            <a:off x="6181429" y="61513"/>
            <a:ext cx="2008880" cy="184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718" r="21192" b="4533"/>
          <a:stretch/>
        </p:blipFill>
        <p:spPr>
          <a:xfrm>
            <a:off x="9897100" y="4947750"/>
            <a:ext cx="2294900" cy="17911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91" y="2109861"/>
            <a:ext cx="3093919" cy="174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32" y="4214414"/>
            <a:ext cx="3962720" cy="22290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 b="7940"/>
          <a:stretch/>
        </p:blipFill>
        <p:spPr>
          <a:xfrm>
            <a:off x="8411143" y="74133"/>
            <a:ext cx="3607675" cy="179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8528" r="5982" b="11712"/>
          <a:stretch/>
        </p:blipFill>
        <p:spPr>
          <a:xfrm>
            <a:off x="7145415" y="4915582"/>
            <a:ext cx="2669060" cy="1823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8649" r="16848" b="23363"/>
          <a:stretch/>
        </p:blipFill>
        <p:spPr>
          <a:xfrm>
            <a:off x="7696700" y="2056475"/>
            <a:ext cx="3545990" cy="26443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Content Placeholder 4" descr="A picture containing green, sitting, young, person&#10;&#10;Description automatically generated">
            <a:extLst>
              <a:ext uri="{FF2B5EF4-FFF2-40B4-BE49-F238E27FC236}">
                <a16:creationId xmlns="" xmlns:a16="http://schemas.microsoft.com/office/drawing/2014/main" id="{1A9761DE-FC87-4A74-88F2-4192C8C903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556" t="1957" r="11750" b="-1957"/>
          <a:stretch/>
        </p:blipFill>
        <p:spPr>
          <a:xfrm rot="5400000">
            <a:off x="4288231" y="3881120"/>
            <a:ext cx="2385040" cy="280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525BC3-3FD2-4C40-81CB-FC9D71E6C3FD}"/>
              </a:ext>
            </a:extLst>
          </p:cNvPr>
          <p:cNvSpPr txBox="1"/>
          <p:nvPr/>
        </p:nvSpPr>
        <p:spPr>
          <a:xfrm>
            <a:off x="0" y="6135667"/>
            <a:ext cx="3580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World NO Tobacco Day - Yarrabah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46CF371-0145-4E96-A382-E3E79B20AFC6}"/>
              </a:ext>
            </a:extLst>
          </p:cNvPr>
          <p:cNvSpPr txBox="1"/>
          <p:nvPr/>
        </p:nvSpPr>
        <p:spPr>
          <a:xfrm>
            <a:off x="3401830" y="1334907"/>
            <a:ext cx="2241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NAIDOC day –Condom Man &amp; SASHA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526332-2382-4269-B925-A11D22EB9566}"/>
              </a:ext>
            </a:extLst>
          </p:cNvPr>
          <p:cNvSpPr txBox="1"/>
          <p:nvPr/>
        </p:nvSpPr>
        <p:spPr>
          <a:xfrm>
            <a:off x="10309429" y="223255"/>
            <a:ext cx="2272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rgbClr val="FF66FF"/>
                </a:solidFill>
              </a:rPr>
              <a:t>Pink Ribbon 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2A64050-5AB3-4A26-9D43-214CE153E656}"/>
              </a:ext>
            </a:extLst>
          </p:cNvPr>
          <p:cNvSpPr txBox="1"/>
          <p:nvPr/>
        </p:nvSpPr>
        <p:spPr>
          <a:xfrm>
            <a:off x="7874630" y="4258985"/>
            <a:ext cx="3169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World’s Greatest Shave –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25C765C-2C83-4282-828D-210A434D3B89}"/>
              </a:ext>
            </a:extLst>
          </p:cNvPr>
          <p:cNvSpPr txBox="1"/>
          <p:nvPr/>
        </p:nvSpPr>
        <p:spPr>
          <a:xfrm>
            <a:off x="7215045" y="6458673"/>
            <a:ext cx="1855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Feast of the Senses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05DC4DF-42E3-477F-BBC0-E0F3821A688A}"/>
              </a:ext>
            </a:extLst>
          </p:cNvPr>
          <p:cNvSpPr txBox="1"/>
          <p:nvPr/>
        </p:nvSpPr>
        <p:spPr>
          <a:xfrm>
            <a:off x="4234151" y="6130340"/>
            <a:ext cx="1913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Deadly Choices 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652DF08-46AA-44CD-91D9-FE5A9D90A3FE}"/>
              </a:ext>
            </a:extLst>
          </p:cNvPr>
          <p:cNvSpPr txBox="1"/>
          <p:nvPr/>
        </p:nvSpPr>
        <p:spPr>
          <a:xfrm>
            <a:off x="6291846" y="1460222"/>
            <a:ext cx="200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Health workers prepping for World Health 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DC0F9F0-DF4C-4638-AA9D-02E91EC5971F}"/>
              </a:ext>
            </a:extLst>
          </p:cNvPr>
          <p:cNvSpPr txBox="1"/>
          <p:nvPr/>
        </p:nvSpPr>
        <p:spPr>
          <a:xfrm>
            <a:off x="3979817" y="3554633"/>
            <a:ext cx="293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/>
              <a:t>National Nutrition Week - 2015</a:t>
            </a:r>
            <a:endParaRPr lang="en-AU" sz="1400" b="1" dirty="0"/>
          </a:p>
        </p:txBody>
      </p:sp>
      <p:pic>
        <p:nvPicPr>
          <p:cNvPr id="22" name="Picture 2" descr="Tuzzles Aboriginal Art Turtle Floor Puzzle – 22pcs - MTA Catalogue">
            <a:extLst>
              <a:ext uri="{FF2B5EF4-FFF2-40B4-BE49-F238E27FC236}">
                <a16:creationId xmlns="" xmlns:a16="http://schemas.microsoft.com/office/drawing/2014/main" id="{B046BA59-516D-4996-8CF3-5CA2D7C73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7309">
            <a:off x="2332920" y="2886417"/>
            <a:ext cx="1336774" cy="9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22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2"/>
    </mc:Choice>
    <mc:Fallback>
      <p:transition spd="slow" advTm="1130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672" y="191627"/>
            <a:ext cx="8596668" cy="706298"/>
          </a:xfrm>
        </p:spPr>
        <p:txBody>
          <a:bodyPr anchor="t">
            <a:normAutofit/>
          </a:bodyPr>
          <a:lstStyle/>
          <a:p>
            <a:r>
              <a:rPr lang="en-AU" dirty="0"/>
              <a:t>Training/Conferences/workshops</a:t>
            </a:r>
          </a:p>
        </p:txBody>
      </p:sp>
      <p:pic>
        <p:nvPicPr>
          <p:cNvPr id="13" name="Content Placeholder 12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C05C4B1C-B281-482A-938B-1BD9F87AE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9910" y="897925"/>
            <a:ext cx="2935287" cy="2848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Content Placeholder 10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41366798-CD82-462E-8609-E7D54F020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" r="-2" b="-2"/>
          <a:stretch/>
        </p:blipFill>
        <p:spPr>
          <a:xfrm>
            <a:off x="263971" y="904846"/>
            <a:ext cx="3979366" cy="2848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B4BC95-35CA-4443-BD5E-F78C9AABCA12}"/>
              </a:ext>
            </a:extLst>
          </p:cNvPr>
          <p:cNvSpPr txBox="1"/>
          <p:nvPr/>
        </p:nvSpPr>
        <p:spPr>
          <a:xfrm>
            <a:off x="511479" y="3452619"/>
            <a:ext cx="33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>
                    <a:lumMod val="95000"/>
                  </a:schemeClr>
                </a:solidFill>
              </a:rPr>
              <a:t>NATSIHWA Forum – Thursday Island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265668EC-3278-40FE-9B06-FFC4DE36BC4D}"/>
              </a:ext>
            </a:extLst>
          </p:cNvPr>
          <p:cNvSpPr/>
          <p:nvPr/>
        </p:nvSpPr>
        <p:spPr>
          <a:xfrm>
            <a:off x="922610" y="2351314"/>
            <a:ext cx="505596" cy="5486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2758185C-392E-4A5C-8A86-ABA55E60BFED}"/>
              </a:ext>
            </a:extLst>
          </p:cNvPr>
          <p:cNvSpPr/>
          <p:nvPr/>
        </p:nvSpPr>
        <p:spPr>
          <a:xfrm>
            <a:off x="2760617" y="1680754"/>
            <a:ext cx="435429" cy="4789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6F96BF-D482-4353-AF72-E2BEA53A7173}"/>
              </a:ext>
            </a:extLst>
          </p:cNvPr>
          <p:cNvSpPr txBox="1"/>
          <p:nvPr/>
        </p:nvSpPr>
        <p:spPr>
          <a:xfrm>
            <a:off x="4815540" y="3361134"/>
            <a:ext cx="269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>
                    <a:lumMod val="95000"/>
                  </a:schemeClr>
                </a:solidFill>
              </a:rPr>
              <a:t>Joseph </a:t>
            </a:r>
            <a:r>
              <a:rPr lang="en-AU" sz="1200" b="1" dirty="0" err="1">
                <a:solidFill>
                  <a:schemeClr val="bg1">
                    <a:lumMod val="95000"/>
                  </a:schemeClr>
                </a:solidFill>
              </a:rPr>
              <a:t>Drahm</a:t>
            </a:r>
            <a:r>
              <a:rPr lang="en-AU" sz="1200" b="1" dirty="0">
                <a:solidFill>
                  <a:schemeClr val="bg1">
                    <a:lumMod val="95000"/>
                  </a:schemeClr>
                </a:solidFill>
              </a:rPr>
              <a:t> &amp; Charlene Badham – Graduation 2007</a:t>
            </a:r>
          </a:p>
        </p:txBody>
      </p:sp>
      <p:pic>
        <p:nvPicPr>
          <p:cNvPr id="9" name="Picture 2" descr="Snake aboriginal art style monochrome isolated on Vector Image">
            <a:extLst>
              <a:ext uri="{FF2B5EF4-FFF2-40B4-BE49-F238E27FC236}">
                <a16:creationId xmlns="" xmlns:a16="http://schemas.microsoft.com/office/drawing/2014/main" id="{3C02C1F2-2FDB-4092-BC90-4B9195438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6762" r="10443" b="13083"/>
          <a:stretch/>
        </p:blipFill>
        <p:spPr bwMode="auto">
          <a:xfrm rot="20160636">
            <a:off x="7753665" y="214610"/>
            <a:ext cx="1631507" cy="211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ooladoo Boomerang - Snake Dreamtime Story | Doongal Aboriginal Art">
            <a:extLst>
              <a:ext uri="{FF2B5EF4-FFF2-40B4-BE49-F238E27FC236}">
                <a16:creationId xmlns="" xmlns:a16="http://schemas.microsoft.com/office/drawing/2014/main" id="{928192EF-CEBA-4810-8850-515CD2ED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652">
            <a:off x="109542" y="4082967"/>
            <a:ext cx="1909627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t="3844" r="10000" b="10991"/>
          <a:stretch/>
        </p:blipFill>
        <p:spPr>
          <a:xfrm>
            <a:off x="2175522" y="4056170"/>
            <a:ext cx="2499209" cy="2192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2775" y="5972165"/>
            <a:ext cx="2186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chemeClr val="bg1">
                    <a:lumMod val="95000"/>
                  </a:schemeClr>
                </a:solidFill>
              </a:rPr>
              <a:t>First Response - 2016</a:t>
            </a:r>
            <a:endParaRPr lang="en-AU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3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2"/>
    </mc:Choice>
    <mc:Fallback>
      <p:transition spd="slow" advTm="627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2E0141-E4B5-4D2D-A605-EED2D5F6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287" y="5826648"/>
            <a:ext cx="8596668" cy="1320800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Staff today</a:t>
            </a:r>
            <a:r>
              <a:rPr lang="en-AU" dirty="0"/>
              <a:t>:</a:t>
            </a:r>
          </a:p>
        </p:txBody>
      </p:sp>
      <p:pic>
        <p:nvPicPr>
          <p:cNvPr id="5" name="Content Placeholder 4" descr="A picture containing person, indoor, sitting, person&#10;&#10;Description automatically generated">
            <a:extLst>
              <a:ext uri="{FF2B5EF4-FFF2-40B4-BE49-F238E27FC236}">
                <a16:creationId xmlns="" xmlns:a16="http://schemas.microsoft.com/office/drawing/2014/main" id="{97F879F1-4848-494D-9296-6AACC22B0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070" y="2341296"/>
            <a:ext cx="2352033" cy="18925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A picture containing indoor, cabinet, kitchen, person&#10;&#10;Description automatically generated">
            <a:extLst>
              <a:ext uri="{FF2B5EF4-FFF2-40B4-BE49-F238E27FC236}">
                <a16:creationId xmlns="" xmlns:a16="http://schemas.microsoft.com/office/drawing/2014/main" id="{6C175DDC-35A8-4CC9-AF94-2B36AD5F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61" y="198704"/>
            <a:ext cx="2076244" cy="2468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indoor, person, person, holding&#10;&#10;Description automatically generated">
            <a:extLst>
              <a:ext uri="{FF2B5EF4-FFF2-40B4-BE49-F238E27FC236}">
                <a16:creationId xmlns="" xmlns:a16="http://schemas.microsoft.com/office/drawing/2014/main" id="{DC21B2E8-9722-4D97-AE41-1B8F169DE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7" t="14628" r="27985" b="8366"/>
          <a:stretch/>
        </p:blipFill>
        <p:spPr>
          <a:xfrm>
            <a:off x="203093" y="4447922"/>
            <a:ext cx="2451652" cy="22362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person, indoor, person, table&#10;&#10;Description automatically generated">
            <a:extLst>
              <a:ext uri="{FF2B5EF4-FFF2-40B4-BE49-F238E27FC236}">
                <a16:creationId xmlns="" xmlns:a16="http://schemas.microsoft.com/office/drawing/2014/main" id="{962979B9-9DCE-412C-80C4-FA8AEC99BD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03" t="7342" r="15015" b="15881"/>
          <a:stretch/>
        </p:blipFill>
        <p:spPr>
          <a:xfrm>
            <a:off x="5738192" y="281169"/>
            <a:ext cx="2902226" cy="2464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 descr="A person sitting at a desk in front of a computer&#10;&#10;Description automatically generated">
            <a:extLst>
              <a:ext uri="{FF2B5EF4-FFF2-40B4-BE49-F238E27FC236}">
                <a16:creationId xmlns="" xmlns:a16="http://schemas.microsoft.com/office/drawing/2014/main" id="{F220D35A-F5EB-4686-A835-793666AA75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60" t="20891" r="18310" b="11497"/>
          <a:stretch/>
        </p:blipFill>
        <p:spPr>
          <a:xfrm>
            <a:off x="2970876" y="2746072"/>
            <a:ext cx="2019328" cy="246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Picture 16" descr="A person wearing a pink shirt&#10;&#10;Description automatically generated">
            <a:extLst>
              <a:ext uri="{FF2B5EF4-FFF2-40B4-BE49-F238E27FC236}">
                <a16:creationId xmlns="" xmlns:a16="http://schemas.microsoft.com/office/drawing/2014/main" id="{5000DA8B-CC7E-4E40-9FFC-890E527681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23" t="10242" r="15527" b="13044"/>
          <a:stretch/>
        </p:blipFill>
        <p:spPr>
          <a:xfrm>
            <a:off x="8969430" y="304373"/>
            <a:ext cx="2451653" cy="236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="" xmlns:a16="http://schemas.microsoft.com/office/drawing/2014/main" id="{E83742B1-D151-42FC-ABFF-70F757727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1986" y="3074503"/>
            <a:ext cx="2451653" cy="3035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person sitting at a table smiling for the camera&#10;&#10;Description automatically generated">
            <a:extLst>
              <a:ext uri="{FF2B5EF4-FFF2-40B4-BE49-F238E27FC236}">
                <a16:creationId xmlns="" xmlns:a16="http://schemas.microsoft.com/office/drawing/2014/main" id="{350609DB-4577-4337-8052-89CC9F9CA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1383" y="2915242"/>
            <a:ext cx="2266103" cy="2419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sitting at a desk&#10;&#10;Description automatically generated">
            <a:extLst>
              <a:ext uri="{FF2B5EF4-FFF2-40B4-BE49-F238E27FC236}">
                <a16:creationId xmlns="" xmlns:a16="http://schemas.microsoft.com/office/drawing/2014/main" id="{6D65A9ED-062D-425D-9B12-1F50CC0EE6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360" t="14095" b="28148"/>
          <a:stretch/>
        </p:blipFill>
        <p:spPr>
          <a:xfrm>
            <a:off x="4909300" y="4846681"/>
            <a:ext cx="1644106" cy="1818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CC30A6-D18B-4D05-9745-FFDD9F48E0ED}"/>
              </a:ext>
            </a:extLst>
          </p:cNvPr>
          <p:cNvSpPr txBox="1"/>
          <p:nvPr/>
        </p:nvSpPr>
        <p:spPr>
          <a:xfrm>
            <a:off x="619712" y="3747691"/>
            <a:ext cx="223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/>
              <a:t>Bryce – Transport/Maintenance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824399-0E7D-4AB8-92CE-DAA47DAF6F17}"/>
              </a:ext>
            </a:extLst>
          </p:cNvPr>
          <p:cNvSpPr txBox="1"/>
          <p:nvPr/>
        </p:nvSpPr>
        <p:spPr>
          <a:xfrm>
            <a:off x="3739769" y="2064297"/>
            <a:ext cx="1669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>
                    <a:lumMod val="95000"/>
                  </a:schemeClr>
                </a:solidFill>
              </a:rPr>
              <a:t>Carol </a:t>
            </a:r>
            <a:r>
              <a:rPr lang="en-AU" sz="1200" b="1" dirty="0" err="1">
                <a:solidFill>
                  <a:schemeClr val="bg1">
                    <a:lumMod val="95000"/>
                  </a:schemeClr>
                </a:solidFill>
              </a:rPr>
              <a:t>Nucifora</a:t>
            </a:r>
            <a:r>
              <a:rPr lang="en-AU" sz="1200" b="1" dirty="0">
                <a:solidFill>
                  <a:schemeClr val="bg1">
                    <a:lumMod val="95000"/>
                  </a:schemeClr>
                </a:solidFill>
              </a:rPr>
              <a:t> - 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62392CB-CFB1-40B1-B1D4-C5B5DFA75485}"/>
              </a:ext>
            </a:extLst>
          </p:cNvPr>
          <p:cNvSpPr txBox="1"/>
          <p:nvPr/>
        </p:nvSpPr>
        <p:spPr>
          <a:xfrm>
            <a:off x="5947263" y="2341296"/>
            <a:ext cx="2076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bg1">
                    <a:lumMod val="95000"/>
                  </a:schemeClr>
                </a:solidFill>
              </a:rPr>
              <a:t>Libby Johnson - AHW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C5FC0EE-BF98-40B7-8316-F14624CDFB67}"/>
              </a:ext>
            </a:extLst>
          </p:cNvPr>
          <p:cNvSpPr txBox="1"/>
          <p:nvPr/>
        </p:nvSpPr>
        <p:spPr>
          <a:xfrm>
            <a:off x="310223" y="5335207"/>
            <a:ext cx="205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>
                    <a:lumMod val="95000"/>
                  </a:schemeClr>
                </a:solidFill>
              </a:rPr>
              <a:t>Gary Kyle – Transport/Maintenance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062450A-AD4C-4E28-AF19-419325AF4AF3}"/>
              </a:ext>
            </a:extLst>
          </p:cNvPr>
          <p:cNvSpPr txBox="1"/>
          <p:nvPr/>
        </p:nvSpPr>
        <p:spPr>
          <a:xfrm>
            <a:off x="2857104" y="5048857"/>
            <a:ext cx="1620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7030A0"/>
                </a:solidFill>
              </a:rPr>
              <a:t>Larissa Sands – Trainee Medical Receptionist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B9DDE01-FBB1-4575-B894-43EB5B45537A}"/>
              </a:ext>
            </a:extLst>
          </p:cNvPr>
          <p:cNvSpPr txBox="1"/>
          <p:nvPr/>
        </p:nvSpPr>
        <p:spPr>
          <a:xfrm>
            <a:off x="4982156" y="6348549"/>
            <a:ext cx="1538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Geno </a:t>
            </a:r>
            <a:r>
              <a:rPr lang="en-AU" sz="1200" b="1" dirty="0" err="1">
                <a:solidFill>
                  <a:schemeClr val="bg1"/>
                </a:solidFill>
              </a:rPr>
              <a:t>Ungil</a:t>
            </a:r>
            <a:r>
              <a:rPr lang="en-AU" sz="1200" b="1" dirty="0">
                <a:solidFill>
                  <a:schemeClr val="bg1"/>
                </a:solidFill>
              </a:rPr>
              <a:t> - 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F647EB5-279B-41A8-AD8F-5D180FC4B391}"/>
              </a:ext>
            </a:extLst>
          </p:cNvPr>
          <p:cNvSpPr txBox="1"/>
          <p:nvPr/>
        </p:nvSpPr>
        <p:spPr>
          <a:xfrm>
            <a:off x="6826091" y="5397093"/>
            <a:ext cx="2073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FF66FF"/>
                </a:solidFill>
              </a:rPr>
              <a:t>Sharon Savage – Medical Receptionist/Transport Coordinator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815EE83-1433-4096-AEE1-6FB60C6CAFB1}"/>
              </a:ext>
            </a:extLst>
          </p:cNvPr>
          <p:cNvSpPr txBox="1"/>
          <p:nvPr/>
        </p:nvSpPr>
        <p:spPr>
          <a:xfrm>
            <a:off x="9183639" y="2102610"/>
            <a:ext cx="193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70C0"/>
                </a:solidFill>
              </a:rPr>
              <a:t>Vicky Kyle – Medical Receptionist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12F8DE8-28F4-45FA-92D4-436B5ADC4490}"/>
              </a:ext>
            </a:extLst>
          </p:cNvPr>
          <p:cNvSpPr txBox="1"/>
          <p:nvPr/>
        </p:nvSpPr>
        <p:spPr>
          <a:xfrm>
            <a:off x="9967896" y="5012693"/>
            <a:ext cx="163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accent4">
                    <a:lumMod val="75000"/>
                  </a:schemeClr>
                </a:solidFill>
              </a:rPr>
              <a:t>Alana Purcell - AHW</a:t>
            </a:r>
          </a:p>
        </p:txBody>
      </p:sp>
      <p:pic>
        <p:nvPicPr>
          <p:cNvPr id="25" name="Picture 24" descr="A person wearing a blue shirt and smiling at the camera&#10;&#10;Description automatically generated">
            <a:extLst>
              <a:ext uri="{FF2B5EF4-FFF2-40B4-BE49-F238E27FC236}">
                <a16:creationId xmlns="" xmlns:a16="http://schemas.microsoft.com/office/drawing/2014/main" id="{271ACE77-4945-4B84-8644-E452677620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662" t="22857" r="23524" b="15881"/>
          <a:stretch/>
        </p:blipFill>
        <p:spPr>
          <a:xfrm>
            <a:off x="375850" y="245712"/>
            <a:ext cx="1603869" cy="1850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C7DA8E3-05F4-4B65-86DE-BF10DA893281}"/>
              </a:ext>
            </a:extLst>
          </p:cNvPr>
          <p:cNvSpPr txBox="1"/>
          <p:nvPr/>
        </p:nvSpPr>
        <p:spPr>
          <a:xfrm>
            <a:off x="-40312" y="1802687"/>
            <a:ext cx="32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Charlene Badham – Clinic Coordinator</a:t>
            </a:r>
          </a:p>
        </p:txBody>
      </p:sp>
    </p:spTree>
    <p:extLst>
      <p:ext uri="{BB962C8B-B14F-4D97-AF65-F5344CB8AC3E}">
        <p14:creationId xmlns:p14="http://schemas.microsoft.com/office/powerpoint/2010/main" val="262742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7"/>
    </mc:Choice>
    <mc:Fallback>
      <p:transition spd="slow" advTm="877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844CB6-300A-4769-90F4-C45C47BF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Past staff -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19777" r="17988" b="6222"/>
          <a:stretch/>
        </p:blipFill>
        <p:spPr>
          <a:xfrm>
            <a:off x="3188044" y="271849"/>
            <a:ext cx="2924432" cy="219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Arakwal People of Byron Bay » Blog Archive » Nigel Stewart">
            <a:extLst>
              <a:ext uri="{FF2B5EF4-FFF2-40B4-BE49-F238E27FC236}">
                <a16:creationId xmlns="" xmlns:a16="http://schemas.microsoft.com/office/drawing/2014/main" id="{89FE6B5D-1F2C-47C3-93BF-BA439E650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3898" r="6516" b="8564"/>
          <a:stretch/>
        </p:blipFill>
        <p:spPr bwMode="auto">
          <a:xfrm>
            <a:off x="942392" y="2217610"/>
            <a:ext cx="218336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3373" y="2217610"/>
            <a:ext cx="2463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rgbClr val="C00000"/>
                </a:solidFill>
              </a:rPr>
              <a:t>Debbie </a:t>
            </a:r>
            <a:r>
              <a:rPr lang="en-AU" sz="1200" b="1" dirty="0" err="1" smtClean="0">
                <a:solidFill>
                  <a:srgbClr val="C00000"/>
                </a:solidFill>
              </a:rPr>
              <a:t>Luland</a:t>
            </a:r>
            <a:r>
              <a:rPr lang="en-AU" sz="1200" b="1" dirty="0" smtClean="0">
                <a:solidFill>
                  <a:srgbClr val="C00000"/>
                </a:solidFill>
              </a:rPr>
              <a:t>      Libby Bishop</a:t>
            </a:r>
            <a:endParaRPr lang="en-AU" sz="12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712" r="50591" b="-509"/>
          <a:stretch/>
        </p:blipFill>
        <p:spPr>
          <a:xfrm>
            <a:off x="6483178" y="307608"/>
            <a:ext cx="1767522" cy="2059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647935" y="2100649"/>
            <a:ext cx="1466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err="1" smtClean="0">
                <a:solidFill>
                  <a:srgbClr val="0070C0"/>
                </a:solidFill>
              </a:rPr>
              <a:t>Genelva</a:t>
            </a:r>
            <a:r>
              <a:rPr lang="en-AU" sz="1200" b="1" dirty="0" smtClean="0">
                <a:solidFill>
                  <a:srgbClr val="0070C0"/>
                </a:solidFill>
              </a:rPr>
              <a:t> McCarthy</a:t>
            </a:r>
            <a:endParaRPr lang="en-AU" sz="1200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12162" b="38979"/>
          <a:stretch/>
        </p:blipFill>
        <p:spPr>
          <a:xfrm>
            <a:off x="8847438" y="1105043"/>
            <a:ext cx="2056764" cy="2390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003958" y="3113902"/>
            <a:ext cx="161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chemeClr val="bg1">
                    <a:lumMod val="95000"/>
                  </a:schemeClr>
                </a:solidFill>
              </a:rPr>
              <a:t>Eric Crosbie</a:t>
            </a:r>
            <a:endParaRPr lang="en-AU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9610" r="10518" b="22403"/>
          <a:stretch/>
        </p:blipFill>
        <p:spPr>
          <a:xfrm>
            <a:off x="677334" y="4072363"/>
            <a:ext cx="2018270" cy="1869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05936" y="5577015"/>
            <a:ext cx="1761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chemeClr val="bg1">
                    <a:lumMod val="95000"/>
                  </a:schemeClr>
                </a:solidFill>
              </a:rPr>
              <a:t>Michael Sands</a:t>
            </a:r>
            <a:endParaRPr lang="en-AU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t="26546" r="7928" b="13393"/>
          <a:stretch/>
        </p:blipFill>
        <p:spPr>
          <a:xfrm>
            <a:off x="3482798" y="2704818"/>
            <a:ext cx="3377514" cy="1895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583459" y="4366054"/>
            <a:ext cx="320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chemeClr val="bg1">
                    <a:lumMod val="95000"/>
                  </a:schemeClr>
                </a:solidFill>
              </a:rPr>
              <a:t>Dell Patterson                      Sue Hague</a:t>
            </a:r>
            <a:endParaRPr lang="en-AU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0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2"/>
    </mc:Choice>
    <mc:Fallback>
      <p:transition spd="slow" advTm="607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357</Words>
  <Application>Microsoft Office PowerPoint</Application>
  <PresentationFormat>Widescreen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Aparajita</vt:lpstr>
      <vt:lpstr>Arial</vt:lpstr>
      <vt:lpstr>Berlin Sans FB Demi</vt:lpstr>
      <vt:lpstr>Century</vt:lpstr>
      <vt:lpstr>Trebuchet MS</vt:lpstr>
      <vt:lpstr>Wingdings 3</vt:lpstr>
      <vt:lpstr>Facet</vt:lpstr>
      <vt:lpstr>Innisfail Primary Health Clinic</vt:lpstr>
      <vt:lpstr>Mamu Health Service was founded in 1990. 10 Ernest Street was officially opened on 4th July 1998. The building was dedicated to the Former CEO, Karen Croft  1994 - 2008</vt:lpstr>
      <vt:lpstr>Mamu Health Service – 10 Ernest Street. What do we do?</vt:lpstr>
      <vt:lpstr>Facelift – old Reception desk to the new look…</vt:lpstr>
      <vt:lpstr>PowerPoint Presentation</vt:lpstr>
      <vt:lpstr>National Nutrition Week 2015 NAIDOC Week -2015 Staff participation – World No Tobacco Day – Yarrabah Pink Ribbon World’s Greatest Shave Biggest Morning Tea Melbourne Cup Deadly Choices Pink Ribbon</vt:lpstr>
      <vt:lpstr>Training/Conferences/workshops</vt:lpstr>
      <vt:lpstr>Staff today:</vt:lpstr>
      <vt:lpstr>Past staff -</vt:lpstr>
      <vt:lpstr>Staff photos</vt:lpstr>
      <vt:lpstr>Ran out of time to add the really fun bits….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Innisfail Primary Health Clinic</dc:title>
  <dc:creator>Charlene Badham</dc:creator>
  <cp:lastModifiedBy>Charlene Badham</cp:lastModifiedBy>
  <cp:revision>26</cp:revision>
  <dcterms:created xsi:type="dcterms:W3CDTF">2020-11-18T07:26:13Z</dcterms:created>
  <dcterms:modified xsi:type="dcterms:W3CDTF">2020-11-19T06:31:54Z</dcterms:modified>
</cp:coreProperties>
</file>